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B9E9-5114-AB45-BCEA-430F132D742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24431-D0EA-5E40-95C8-8AA74163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D9915-D83A-7349-B1CD-8DCAC0C206D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542CC-E383-5940-88C0-3B8DDCBA1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B03FBB1-990D-1347-8074-24ACDBC73E1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</a:rPr>
              <a:t>Figure 13.6 Three types of sexual life cycles.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49DD4BA-B440-6941-954C-F6BD8951D60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</a:rPr>
              <a:t>Figure 13.9 A comparison of mitosis and meiosis in diploid cells.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FBEEC73-807F-0648-81F6-87EA9EFED61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</a:rPr>
              <a:t>Figure 13.10 The independent assortment of homologous chromosomes in meiosis.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6DAB-769F-7846-A541-86E611136D5D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07EC-8569-3B41-B238-CA2F0B8F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&amp; Introduction to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13 (p.248-260)</a:t>
            </a:r>
          </a:p>
          <a:p>
            <a:r>
              <a:rPr lang="en-US"/>
              <a:t>Chapter 14 (</a:t>
            </a:r>
            <a:r>
              <a:rPr lang="en-US"/>
              <a:t>p.262-269</a:t>
            </a:r>
            <a:r>
              <a:rPr lang="en-US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9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653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1" y="968664"/>
            <a:ext cx="8229601" cy="5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7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13_06aSexualLifeCycl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36525"/>
            <a:ext cx="51943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82788" y="139700"/>
            <a:ext cx="5730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Key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7775" y="523875"/>
            <a:ext cx="1590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Haploid (</a:t>
            </a:r>
            <a:r>
              <a:rPr lang="en-US" sz="2300" b="1" i="1"/>
              <a:t>n</a:t>
            </a:r>
            <a:r>
              <a:rPr lang="en-US" sz="2300" b="1"/>
              <a:t>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19363" y="904875"/>
            <a:ext cx="18303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Diploid (2</a:t>
            </a:r>
            <a:r>
              <a:rPr lang="en-US" sz="2300" b="1" i="1"/>
              <a:t>n</a:t>
            </a:r>
            <a:r>
              <a:rPr lang="en-US" sz="2300" b="1"/>
              <a:t>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98950" y="1447800"/>
            <a:ext cx="1300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Gametes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33725" y="2835275"/>
            <a:ext cx="1247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MEIOSIS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59350" y="2836863"/>
            <a:ext cx="2160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FERTILIZATION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98988" y="4146550"/>
            <a:ext cx="9969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Zygote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010150" y="5099050"/>
            <a:ext cx="10890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Mitosis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97075" y="4846638"/>
            <a:ext cx="17764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Diploid</a:t>
            </a:r>
            <a:br>
              <a:rPr lang="en-US" sz="2300" b="1"/>
            </a:br>
            <a:r>
              <a:rPr lang="en-US" sz="2300" b="1"/>
              <a:t>multicellular</a:t>
            </a:r>
            <a:br>
              <a:rPr lang="en-US" sz="2300" b="1"/>
            </a:br>
            <a:r>
              <a:rPr lang="en-US" sz="2300" b="1"/>
              <a:t>organism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984375" y="6210300"/>
            <a:ext cx="17367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(a) Animals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398838" y="1492250"/>
            <a:ext cx="215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 i="1"/>
              <a:t>n</a:t>
            </a:r>
            <a:endParaRPr lang="en-US" sz="2300" b="1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462338" y="4281488"/>
            <a:ext cx="454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2</a:t>
            </a:r>
            <a:r>
              <a:rPr lang="en-US" sz="2300" b="1" i="1"/>
              <a:t>n</a:t>
            </a:r>
            <a:endParaRPr lang="en-US" sz="2300" b="1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946775" y="1447800"/>
            <a:ext cx="215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 i="1"/>
              <a:t>n</a:t>
            </a:r>
            <a:endParaRPr lang="en-US" sz="2300" b="1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714875" y="2108200"/>
            <a:ext cx="215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 i="1"/>
              <a:t>n</a:t>
            </a:r>
            <a:endParaRPr lang="en-US" sz="2300" b="1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718175" y="4262438"/>
            <a:ext cx="454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2</a:t>
            </a:r>
            <a:r>
              <a:rPr lang="en-US" sz="2300" b="1" i="1"/>
              <a:t>n</a:t>
            </a:r>
            <a:endParaRPr lang="en-US" sz="2300" b="1"/>
          </a:p>
        </p:txBody>
      </p:sp>
    </p:spTree>
    <p:extLst>
      <p:ext uri="{BB962C8B-B14F-4D97-AF65-F5344CB8AC3E}">
        <p14:creationId xmlns:p14="http://schemas.microsoft.com/office/powerpoint/2010/main" val="26470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3" name="Picture 4" descr="13_03bKaryotypePrep-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6" t="11307" b="2540"/>
          <a:stretch/>
        </p:blipFill>
        <p:spPr bwMode="auto">
          <a:xfrm>
            <a:off x="4423280" y="1775762"/>
            <a:ext cx="4263520" cy="43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3_04DescribChromosome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2" t="33101" r="27482"/>
          <a:stretch/>
        </p:blipFill>
        <p:spPr bwMode="auto">
          <a:xfrm>
            <a:off x="428003" y="2308688"/>
            <a:ext cx="3941536" cy="36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7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13_09aMitosisVMeio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30200"/>
            <a:ext cx="85486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9738" y="1463675"/>
            <a:ext cx="7921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Prophase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24050" y="419100"/>
            <a:ext cx="6969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MITOSIS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55900" y="1695450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 smtClean="0"/>
              <a:t>Replication</a:t>
            </a:r>
            <a:endParaRPr lang="en-US" sz="1400" b="1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905250" y="762000"/>
            <a:ext cx="938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Parent cell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30213" y="2965450"/>
            <a:ext cx="977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Metaphase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0213" y="4178300"/>
            <a:ext cx="846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Anaphase</a:t>
            </a:r>
            <a:br>
              <a:rPr lang="en-US" sz="1400" b="1"/>
            </a:br>
            <a:r>
              <a:rPr lang="en-US" sz="1400" b="1"/>
              <a:t>Telophase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269038" y="417513"/>
            <a:ext cx="6969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MEIOSIS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785100" y="806450"/>
            <a:ext cx="844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MEIOSIS </a:t>
            </a:r>
            <a:r>
              <a:rPr lang="en-US" sz="1400" b="1">
                <a:latin typeface="Times" charset="0"/>
              </a:rPr>
              <a:t>I</a:t>
            </a:r>
            <a:endParaRPr lang="en-US" sz="1400" b="1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734300" y="5607050"/>
            <a:ext cx="936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MEIOSIS </a:t>
            </a:r>
            <a:r>
              <a:rPr lang="en-US" sz="1400" b="1">
                <a:latin typeface="Times" charset="0"/>
              </a:rPr>
              <a:t>II</a:t>
            </a:r>
            <a:endParaRPr lang="en-US" sz="1400" b="1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745413" y="1465263"/>
            <a:ext cx="98901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Prophase </a:t>
            </a:r>
            <a:r>
              <a:rPr lang="en-US" sz="1400" b="1">
                <a:latin typeface="Times" charset="0"/>
              </a:rPr>
              <a:t>I</a:t>
            </a:r>
            <a:endParaRPr lang="en-US" sz="1400" b="1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7677150" y="2947988"/>
            <a:ext cx="1057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Metaphase </a:t>
            </a:r>
            <a:r>
              <a:rPr lang="en-US" sz="1400" b="1">
                <a:latin typeface="Times" charset="0"/>
              </a:rPr>
              <a:t>I</a:t>
            </a:r>
            <a:endParaRPr lang="en-US" sz="1400" b="1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710488" y="4175125"/>
            <a:ext cx="963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/>
              <a:t>Anaphase </a:t>
            </a:r>
            <a:r>
              <a:rPr lang="en-US" sz="1400" b="1">
                <a:latin typeface="Times" charset="0"/>
              </a:rPr>
              <a:t>I</a:t>
            </a:r>
          </a:p>
          <a:p>
            <a:pPr>
              <a:lnSpc>
                <a:spcPct val="90000"/>
              </a:lnSpc>
            </a:pPr>
            <a:r>
              <a:rPr lang="en-US" sz="1400" b="1"/>
              <a:t>Telophase </a:t>
            </a:r>
            <a:r>
              <a:rPr lang="en-US" sz="1400" b="1">
                <a:latin typeface="Times" charset="0"/>
              </a:rPr>
              <a:t>I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818063" y="1697038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b="1" dirty="0" smtClean="0"/>
              <a:t>Replication</a:t>
            </a:r>
            <a:endParaRPr lang="en-US" sz="1400" b="1" dirty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156450" y="1866900"/>
            <a:ext cx="15224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 dirty="0"/>
              <a:t>Homologous</a:t>
            </a:r>
            <a:br>
              <a:rPr lang="en-US" sz="1400" b="1" dirty="0"/>
            </a:br>
            <a:r>
              <a:rPr lang="en-US" sz="1400" b="1" dirty="0"/>
              <a:t>chromosome pair</a:t>
            </a:r>
          </a:p>
        </p:txBody>
      </p:sp>
      <p:sp>
        <p:nvSpPr>
          <p:cNvPr id="9248" name="AutoShape 32"/>
          <p:cNvSpPr>
            <a:spLocks/>
          </p:cNvSpPr>
          <p:nvPr/>
        </p:nvSpPr>
        <p:spPr bwMode="auto">
          <a:xfrm rot="-4183476">
            <a:off x="6627019" y="1648619"/>
            <a:ext cx="76200" cy="144462"/>
          </a:xfrm>
          <a:prstGeom prst="leftBrace">
            <a:avLst>
              <a:gd name="adj1" fmla="val 157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6653213" y="1754188"/>
            <a:ext cx="4635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13_10IndependentAssort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39788"/>
            <a:ext cx="8548687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06513" y="881063"/>
            <a:ext cx="14192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Possibility 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97638" y="847725"/>
            <a:ext cx="14192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Possibility 2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312112" y="1162050"/>
            <a:ext cx="2357437" cy="63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Metaphase </a:t>
            </a:r>
            <a:r>
              <a:rPr lang="en-US" sz="1800" b="1" dirty="0">
                <a:latin typeface="Times" charset="0"/>
              </a:rPr>
              <a:t>I</a:t>
            </a:r>
            <a:endParaRPr lang="en-US" sz="1800" b="1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44925" y="3635375"/>
            <a:ext cx="15097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Metaphase </a:t>
            </a:r>
            <a:r>
              <a:rPr lang="en-US" sz="1800" b="1">
                <a:latin typeface="Times" charset="0"/>
              </a:rPr>
              <a:t>II</a:t>
            </a:r>
            <a:endParaRPr lang="en-US" sz="1800" b="1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990975" y="4970463"/>
            <a:ext cx="1179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1"/>
              <a:t>Daughter</a:t>
            </a:r>
            <a:br>
              <a:rPr lang="en-US" sz="1800" b="1"/>
            </a:br>
            <a:r>
              <a:rPr lang="en-US" sz="1800" b="1"/>
              <a:t>cells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34963" y="5613400"/>
            <a:ext cx="16033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Combination 1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022475" y="5619750"/>
            <a:ext cx="16033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Combination 2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67363" y="5619750"/>
            <a:ext cx="16033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Combination 3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259638" y="5619750"/>
            <a:ext cx="16033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/>
              <a:t>Combination 4</a:t>
            </a:r>
          </a:p>
        </p:txBody>
      </p:sp>
      <p:sp>
        <p:nvSpPr>
          <p:cNvPr id="11277" name="AutoShape 13"/>
          <p:cNvSpPr>
            <a:spLocks/>
          </p:cNvSpPr>
          <p:nvPr/>
        </p:nvSpPr>
        <p:spPr bwMode="auto">
          <a:xfrm rot="-5400000">
            <a:off x="1044575" y="4724400"/>
            <a:ext cx="177800" cy="1574800"/>
          </a:xfrm>
          <a:prstGeom prst="leftBrace">
            <a:avLst>
              <a:gd name="adj1" fmla="val 738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/>
          </p:cNvSpPr>
          <p:nvPr/>
        </p:nvSpPr>
        <p:spPr bwMode="auto">
          <a:xfrm rot="-5400000">
            <a:off x="2705100" y="4732338"/>
            <a:ext cx="177800" cy="1574800"/>
          </a:xfrm>
          <a:prstGeom prst="leftBrace">
            <a:avLst>
              <a:gd name="adj1" fmla="val 738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/>
          </p:cNvSpPr>
          <p:nvPr/>
        </p:nvSpPr>
        <p:spPr bwMode="auto">
          <a:xfrm rot="-5400000">
            <a:off x="6237288" y="4718050"/>
            <a:ext cx="177800" cy="1574800"/>
          </a:xfrm>
          <a:prstGeom prst="leftBrace">
            <a:avLst>
              <a:gd name="adj1" fmla="val 738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/>
          </p:cNvSpPr>
          <p:nvPr/>
        </p:nvSpPr>
        <p:spPr bwMode="auto">
          <a:xfrm rot="-5400000">
            <a:off x="7904163" y="4718050"/>
            <a:ext cx="177800" cy="1574800"/>
          </a:xfrm>
          <a:prstGeom prst="leftBrace">
            <a:avLst>
              <a:gd name="adj1" fmla="val 738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acherweb.com/CA/NogalesHighSchool/mespinoza/fig25Monohyb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10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.canacad.ac.jp/bio/BiologyIBHL1/files/482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83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928"/>
            <a:ext cx="8229600" cy="522653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Alternate versions of genes (called alleles) account for inherited characteristics.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character, an organism inherits 2 alleles (one from mother, one from father).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two alleles at a locus differ, the dominant determines the phenotype.  The recessive allele has no noticeable effect.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LAW OF SEGREGATION:</a:t>
            </a:r>
            <a:r>
              <a:rPr lang="en-US" dirty="0" smtClean="0"/>
              <a:t> The two alleles for a heritable character separate from one another and end up in different gametes.</a:t>
            </a:r>
          </a:p>
          <a:p>
            <a:pPr marL="0" indent="0">
              <a:buNone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LAW OF INDEPENDENT ASSORTMENT:</a:t>
            </a:r>
            <a:r>
              <a:rPr lang="en-US" dirty="0" smtClean="0"/>
              <a:t> Each pair of alleles segregates independently from other pairs of alleles during gamete 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5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210</Words>
  <Application>Microsoft Macintosh PowerPoint</Application>
  <PresentationFormat>On-screen Show (4:3)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Times</vt:lpstr>
      <vt:lpstr>ヒラギノ角ゴ Pro W3</vt:lpstr>
      <vt:lpstr>Arial</vt:lpstr>
      <vt:lpstr>Office Theme</vt:lpstr>
      <vt:lpstr>Meiosis &amp; Introduction to Genetics</vt:lpstr>
      <vt:lpstr>Chromosomes</vt:lpstr>
      <vt:lpstr>PowerPoint Presentation</vt:lpstr>
      <vt:lpstr>Chromosomes</vt:lpstr>
      <vt:lpstr>PowerPoint Presentation</vt:lpstr>
      <vt:lpstr>PowerPoint Presentation</vt:lpstr>
      <vt:lpstr>PowerPoint Presentation</vt:lpstr>
      <vt:lpstr>PowerPoint Presentation</vt:lpstr>
      <vt:lpstr>Mendel’s Model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&amp; Introduction to Genetics</dc:title>
  <dc:creator>Coleen Ouellette</dc:creator>
  <cp:lastModifiedBy>Chris Ouellette</cp:lastModifiedBy>
  <cp:revision>5</cp:revision>
  <cp:lastPrinted>2016-01-19T03:07:44Z</cp:lastPrinted>
  <dcterms:created xsi:type="dcterms:W3CDTF">2016-01-19T02:42:53Z</dcterms:created>
  <dcterms:modified xsi:type="dcterms:W3CDTF">2018-02-28T21:12:19Z</dcterms:modified>
</cp:coreProperties>
</file>